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60" r:id="rId6"/>
    <p:sldId id="280" r:id="rId7"/>
    <p:sldId id="275" r:id="rId8"/>
    <p:sldId id="281" r:id="rId9"/>
    <p:sldId id="282" r:id="rId10"/>
    <p:sldId id="278" r:id="rId11"/>
    <p:sldId id="274" r:id="rId12"/>
    <p:sldId id="267" r:id="rId13"/>
  </p:sldIdLst>
  <p:sldSz cx="9144000" cy="5143500" type="screen16x9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E6C14-A858-4D15-851B-EA181495ADCA}" v="13" dt="2026-09-25T09:31:28.316"/>
    <p1510:client id="{0E8CC39B-F5B5-491A-AC84-A3B929C087FC}" v="978" dt="2026-09-25T07:30:02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136" y="8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362A2-D395-4BC4-8656-63DA0B90B2EC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F01D0-2206-419D-B065-57B144B8A7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385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70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ED37D-14D6-6E7F-D83B-F269734A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A0E08-3127-71EB-4D1B-C67F2C6F40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FB9F-2BCA-D3B7-20E0-CA59AF63A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07466-4DD5-C0A5-77B3-BAF8ABF03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30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0FE5-C841-1003-51A2-295B50B5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1897B-054E-A2AA-A7F2-398CF83FB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00161-BF02-CF1B-5182-8729FAE86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6261A-A7AC-07BD-B9C1-816D7D7DF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368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0967F-4FBE-24C3-ABFD-A7DAA3AE3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4EA02-32CA-B914-9880-11DFBBBF9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0ACF9-B095-926A-371D-724D97F7C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203AF-14F9-F307-1357-73A63BE0B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18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D58A2-BB9F-2570-E81C-F8419DC62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3C774-0E70-B3D2-CA29-029C32FB8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6BFEA-9805-A2F8-9EE0-CBFCBEAFD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88913-B8C7-D7F9-CC79-2DC5B516D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343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CA4C8-0B4D-D666-1752-54EB21346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34C11-DB74-E621-0B1B-45A599626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30F3E-93FF-9986-1162-8F4E5F325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6C6EC-7A1B-889E-5B7E-811513B42A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981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B931-F29A-9461-99DF-5C2BB2DA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A4C8C-1CB9-0ECD-4708-3B163ABC1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6AE4D-174F-695C-DC3D-C183CFD27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A5705-EEBA-5ED9-7666-B38D41056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F01D0-2206-419D-B065-57B144B8A70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72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36164"/>
            <a:ext cx="7772400" cy="1102519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791200" cy="857250"/>
          </a:xfrm>
        </p:spPr>
        <p:txBody>
          <a:bodyPr>
            <a:norm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Autofit/>
          </a:bodyPr>
          <a:lstStyle>
            <a:lvl1pPr algn="l">
              <a:defRPr sz="32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>
            <a:norm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118" y="1208586"/>
            <a:ext cx="4038600" cy="340695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8586"/>
            <a:ext cx="4038600" cy="340695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3229"/>
            <a:ext cx="4040188" cy="767384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1916934"/>
            <a:ext cx="4040188" cy="2677687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63229"/>
            <a:ext cx="4041775" cy="767384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1916934"/>
            <a:ext cx="4041775" cy="267768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823857" cy="857250"/>
          </a:xfrm>
        </p:spPr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6765"/>
            <a:ext cx="3008313" cy="871538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5"/>
            <a:ext cx="5111750" cy="3518298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024743"/>
            <a:ext cx="3008313" cy="2569880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0599"/>
            <a:ext cx="5486400" cy="25550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9181"/>
            <a:ext cx="2057400" cy="3290888"/>
          </a:xfrm>
        </p:spPr>
        <p:txBody>
          <a:bodyPr vert="eaVert"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069181"/>
            <a:ext cx="6019800" cy="3290888"/>
          </a:xfrm>
        </p:spPr>
        <p:txBody>
          <a:bodyPr vert="eaVert"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71750"/>
            <a:ext cx="7772400" cy="1102519"/>
          </a:xfrm>
        </p:spPr>
        <p:txBody>
          <a:bodyPr>
            <a:noAutofit/>
          </a:bodyPr>
          <a:lstStyle/>
          <a:p>
            <a:r>
              <a:rPr lang="en-GB" sz="3000" dirty="0">
                <a:latin typeface="Segoe UI" panose="020B0502040204020203" pitchFamily="34" charset="0"/>
                <a:cs typeface="Segoe UI" panose="020B0502040204020203" pitchFamily="34" charset="0"/>
              </a:rPr>
              <a:t>Choices &amp; Consequences </a:t>
            </a:r>
            <a:br>
              <a:rPr lang="en-GB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GB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3000" dirty="0">
                <a:latin typeface="Segoe UI" panose="020B0502040204020203" pitchFamily="34" charset="0"/>
                <a:cs typeface="Segoe UI" panose="020B0502040204020203" pitchFamily="34" charset="0"/>
              </a:rPr>
              <a:t>Reinforcement Session </a:t>
            </a:r>
            <a:endParaRPr lang="en-US" sz="3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RECAP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1DE959-948F-1D83-E7D2-15C6ECB10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7" y="1119979"/>
            <a:ext cx="8735291" cy="3394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What is arson?</a:t>
            </a:r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 panose="020B0004020202020204" pitchFamily="34" charset="0"/>
              </a:rPr>
              <a:t>Why are deliberate fires dangerous?</a:t>
            </a:r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Arial"/>
              </a:rPr>
              <a:t>In pairs, discuss as many consequences as you can remember in 60 seconds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87C2D6-AC5C-7F27-9F73-37FF30CB9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36963"/>
            <a:ext cx="9144000" cy="135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01924-1DB5-9C2E-4BF4-BEB6788B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2248FD-E8ED-CBB4-A450-27F5D1E0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8E7C87-88A2-69C0-E77B-9DC32BCB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" y="2320910"/>
            <a:ext cx="2571749" cy="587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25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REFLECTION…</a:t>
            </a:r>
            <a:endParaRPr lang="en-US" sz="2500" kern="1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DAD58E-6161-886E-7688-9A5E610B99F0}"/>
              </a:ext>
            </a:extLst>
          </p:cNvPr>
          <p:cNvSpPr txBox="1"/>
          <p:nvPr/>
        </p:nvSpPr>
        <p:spPr>
          <a:xfrm>
            <a:off x="63681" y="3651689"/>
            <a:ext cx="8280220" cy="4683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GB" sz="3000" dirty="0">
                <a:latin typeface="Aptos" panose="020B0004020202020204" pitchFamily="34" charset="0"/>
                <a:cs typeface="Segoe UI" panose="020B0502040204020203" pitchFamily="34" charset="0"/>
              </a:rPr>
              <a:t>What is the best way to deal with peer pressure?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C0B2AD99-0E03-41CF-F412-88E665B1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3306950"/>
            <a:ext cx="2537460" cy="13716"/>
          </a:xfrm>
          <a:custGeom>
            <a:avLst/>
            <a:gdLst>
              <a:gd name="csX0" fmla="*/ 0 w 2537460"/>
              <a:gd name="csY0" fmla="*/ 0 h 13716"/>
              <a:gd name="csX1" fmla="*/ 608990 w 2537460"/>
              <a:gd name="csY1" fmla="*/ 0 h 13716"/>
              <a:gd name="csX2" fmla="*/ 1192606 w 2537460"/>
              <a:gd name="csY2" fmla="*/ 0 h 13716"/>
              <a:gd name="csX3" fmla="*/ 1776222 w 2537460"/>
              <a:gd name="csY3" fmla="*/ 0 h 13716"/>
              <a:gd name="csX4" fmla="*/ 2537460 w 2537460"/>
              <a:gd name="csY4" fmla="*/ 0 h 13716"/>
              <a:gd name="csX5" fmla="*/ 2537460 w 2537460"/>
              <a:gd name="csY5" fmla="*/ 13716 h 13716"/>
              <a:gd name="csX6" fmla="*/ 1852346 w 2537460"/>
              <a:gd name="csY6" fmla="*/ 13716 h 13716"/>
              <a:gd name="csX7" fmla="*/ 1243355 w 2537460"/>
              <a:gd name="csY7" fmla="*/ 13716 h 13716"/>
              <a:gd name="csX8" fmla="*/ 659740 w 2537460"/>
              <a:gd name="csY8" fmla="*/ 13716 h 13716"/>
              <a:gd name="csX9" fmla="*/ 0 w 2537460"/>
              <a:gd name="csY9" fmla="*/ 13716 h 13716"/>
              <a:gd name="csX10" fmla="*/ 0 w 2537460"/>
              <a:gd name="csY10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37460" h="13716" fill="none" extrusionOk="0">
                <a:moveTo>
                  <a:pt x="0" y="0"/>
                </a:moveTo>
                <a:cubicBezTo>
                  <a:pt x="174960" y="27535"/>
                  <a:pt x="415230" y="23166"/>
                  <a:pt x="608990" y="0"/>
                </a:cubicBezTo>
                <a:cubicBezTo>
                  <a:pt x="802750" y="-23166"/>
                  <a:pt x="909071" y="9624"/>
                  <a:pt x="1192606" y="0"/>
                </a:cubicBezTo>
                <a:cubicBezTo>
                  <a:pt x="1476141" y="-9624"/>
                  <a:pt x="1643838" y="-10946"/>
                  <a:pt x="1776222" y="0"/>
                </a:cubicBezTo>
                <a:cubicBezTo>
                  <a:pt x="1908606" y="10946"/>
                  <a:pt x="2181276" y="7294"/>
                  <a:pt x="2537460" y="0"/>
                </a:cubicBezTo>
                <a:cubicBezTo>
                  <a:pt x="2537110" y="5728"/>
                  <a:pt x="2537070" y="7624"/>
                  <a:pt x="2537460" y="13716"/>
                </a:cubicBezTo>
                <a:cubicBezTo>
                  <a:pt x="2373415" y="3287"/>
                  <a:pt x="1997204" y="26925"/>
                  <a:pt x="1852346" y="13716"/>
                </a:cubicBezTo>
                <a:cubicBezTo>
                  <a:pt x="1707488" y="507"/>
                  <a:pt x="1365341" y="6285"/>
                  <a:pt x="1243355" y="13716"/>
                </a:cubicBezTo>
                <a:cubicBezTo>
                  <a:pt x="1121369" y="21147"/>
                  <a:pt x="823941" y="41072"/>
                  <a:pt x="659740" y="13716"/>
                </a:cubicBezTo>
                <a:cubicBezTo>
                  <a:pt x="495540" y="-13640"/>
                  <a:pt x="147479" y="33358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537460" h="13716" stroke="0" extrusionOk="0">
                <a:moveTo>
                  <a:pt x="0" y="0"/>
                </a:moveTo>
                <a:cubicBezTo>
                  <a:pt x="255465" y="-5970"/>
                  <a:pt x="303560" y="-7554"/>
                  <a:pt x="583616" y="0"/>
                </a:cubicBezTo>
                <a:cubicBezTo>
                  <a:pt x="863672" y="7554"/>
                  <a:pt x="1115780" y="-19811"/>
                  <a:pt x="1268730" y="0"/>
                </a:cubicBezTo>
                <a:cubicBezTo>
                  <a:pt x="1421680" y="19811"/>
                  <a:pt x="1695220" y="23136"/>
                  <a:pt x="1826971" y="0"/>
                </a:cubicBezTo>
                <a:cubicBezTo>
                  <a:pt x="1958722" y="-23136"/>
                  <a:pt x="2329451" y="-27529"/>
                  <a:pt x="2537460" y="0"/>
                </a:cubicBezTo>
                <a:cubicBezTo>
                  <a:pt x="2537989" y="5071"/>
                  <a:pt x="2537735" y="7437"/>
                  <a:pt x="2537460" y="13716"/>
                </a:cubicBezTo>
                <a:cubicBezTo>
                  <a:pt x="2301366" y="-13304"/>
                  <a:pt x="2056229" y="-2726"/>
                  <a:pt x="1928470" y="13716"/>
                </a:cubicBezTo>
                <a:cubicBezTo>
                  <a:pt x="1800711" y="30158"/>
                  <a:pt x="1409086" y="46944"/>
                  <a:pt x="1243355" y="13716"/>
                </a:cubicBezTo>
                <a:cubicBezTo>
                  <a:pt x="1077625" y="-19512"/>
                  <a:pt x="796567" y="27633"/>
                  <a:pt x="634365" y="13716"/>
                </a:cubicBezTo>
                <a:cubicBezTo>
                  <a:pt x="472163" y="-201"/>
                  <a:pt x="137791" y="37201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3557DE-293B-78E5-27DA-93E5C72F1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02" y="246647"/>
            <a:ext cx="8459834" cy="1408873"/>
          </a:xfrm>
          <a:prstGeom prst="rect">
            <a:avLst/>
          </a:prstGeom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FCE39705-00AB-3A9F-B8B2-F93A8ADFC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539" y="2320910"/>
            <a:ext cx="2298175" cy="282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1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74E23-7380-FE18-6AA6-73FE8570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78175-44AB-3D5C-AA8F-9CDA4A5A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Deliberate Fires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BFF3B1-BF1D-C449-EC64-33DC405E54B0}"/>
              </a:ext>
            </a:extLst>
          </p:cNvPr>
          <p:cNvSpPr txBox="1"/>
          <p:nvPr/>
        </p:nvSpPr>
        <p:spPr>
          <a:xfrm>
            <a:off x="96981" y="1060573"/>
            <a:ext cx="8950037" cy="3603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1200" b="1" dirty="0">
                <a:latin typeface="Aptos" panose="020B0004020202020204" pitchFamily="34" charset="0"/>
              </a:rPr>
              <a:t>You notice smoke coming from a small deliberate fire that some older teenagers have started in a wooded area. They tell you not to report it because "it's under control."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GB" sz="1200" dirty="0">
                <a:latin typeface="Aptos" panose="020B0004020202020204" pitchFamily="34" charset="0"/>
              </a:rPr>
              <a:t>Would you trust that the fire is under control? 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GB" sz="1200" dirty="0">
                <a:latin typeface="Aptos" panose="020B0004020202020204" pitchFamily="34" charset="0"/>
              </a:rPr>
              <a:t>What should you do next?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en-GB" sz="1200" dirty="0">
                <a:latin typeface="Aptos" panose="020B0004020202020204" pitchFamily="34" charset="0"/>
              </a:rPr>
              <a:t>Why is reporting a deliberate fire important, even if it looks small?</a:t>
            </a:r>
          </a:p>
          <a:p>
            <a:pPr marL="1085850" lvl="2" indent="-171450">
              <a:lnSpc>
                <a:spcPts val="1500"/>
              </a:lnSpc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1200" kern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Af</a:t>
            </a:r>
            <a:r>
              <a:rPr lang="en-GB" sz="1200" b="1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 school, a group of young people find an old shopping trolley and some rubbish in a local park. Someone suggests setting fire to it for entertainment because "it's already junk anyway.“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GB" sz="1200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is this still a dangerous idea even though the items are unwanted?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GB" sz="1200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happen if the fire spreads to nearby grass, trees or property?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GB" sz="1200" kern="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might emergency services be affected by attending this incident?</a:t>
            </a:r>
          </a:p>
          <a:p>
            <a:pPr lvl="1" indent="-171450">
              <a:buFont typeface="Arial" panose="020B0604020202020204" pitchFamily="34" charset="0"/>
              <a:buChar char="•"/>
            </a:pPr>
            <a:endParaRPr lang="en-GB" sz="1200" kern="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00"/>
              </a:lnSpc>
              <a:spcAft>
                <a:spcPts val="800"/>
              </a:spcAft>
              <a:buNone/>
            </a:pPr>
            <a:r>
              <a:rPr lang="en-GB" sz="12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Your friends are pressuring you to stay, but you know things are getting out of hand.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is it difficult to walk away?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could you say?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ts val="15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2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What's the smart choice?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C2E8A-183E-1C47-D6EA-69BA56941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C33A-9DC6-BDAA-7EA5-10C659BE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True or False?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CB3471-36C5-9CCF-E877-7C124FA92362}"/>
              </a:ext>
            </a:extLst>
          </p:cNvPr>
          <p:cNvSpPr txBox="1"/>
          <p:nvPr/>
        </p:nvSpPr>
        <p:spPr>
          <a:xfrm>
            <a:off x="96981" y="778924"/>
            <a:ext cx="895003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GB" sz="1400" dirty="0">
                <a:latin typeface="Aptos" panose="020B0004020202020204" pitchFamily="34" charset="0"/>
              </a:rPr>
              <a:t>Starting a fire as a prank can still be a crime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	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True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2. If nobody gets hurt, there are no consequences for starting a fire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	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False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3. Firefighters attending deliberate fires may be delayed from other emergencies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	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True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</a:rPr>
              <a:t>4. Deliberate fires only affect the person who starts them</a:t>
            </a:r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False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</a:rPr>
              <a:t>5. Walking away is a positive choice</a:t>
            </a:r>
          </a:p>
          <a:p>
            <a:pPr lvl="1">
              <a:lnSpc>
                <a:spcPct val="150000"/>
              </a:lnSpc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True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7347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6B83C-24CB-8453-4261-CBB42864B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86104-3514-6A74-6BC7-16CDFB266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80"/>
            <a:ext cx="5791200" cy="857250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True or False?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7C06E5-2B24-628A-8F47-B4085011E069}"/>
              </a:ext>
            </a:extLst>
          </p:cNvPr>
          <p:cNvSpPr txBox="1"/>
          <p:nvPr/>
        </p:nvSpPr>
        <p:spPr>
          <a:xfrm>
            <a:off x="96981" y="778924"/>
            <a:ext cx="895003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>
                <a:latin typeface="Aptos" panose="020B0004020202020204" pitchFamily="34" charset="0"/>
              </a:rPr>
              <a:t>6</a:t>
            </a:r>
            <a:r>
              <a:rPr lang="en-GB" sz="1400" dirty="0">
                <a:latin typeface="Aptos" panose="020B0004020202020204" pitchFamily="34" charset="0"/>
              </a:rPr>
              <a:t>. A small fire can quickly spread and become dangerous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	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True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7. Recording a deliberate fire for social media isn’t as bad as starting the fire </a:t>
            </a: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	False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8. Reporting a deliberate fire is the right thing to do</a:t>
            </a: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	True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9. Young people cannot be held responsible for deliberate fires</a:t>
            </a:r>
          </a:p>
          <a:p>
            <a:pPr>
              <a:lnSpc>
                <a:spcPct val="150000"/>
              </a:lnSpc>
            </a:pP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	False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10. One good decision can stop a small problem becoming a major incident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latin typeface="Aptos" panose="020B0004020202020204" pitchFamily="34" charset="0"/>
              </a:rPr>
              <a:t>	</a:t>
            </a:r>
            <a:r>
              <a:rPr lang="en-GB" sz="14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True </a:t>
            </a:r>
          </a:p>
          <a:p>
            <a:endParaRPr lang="en-US" sz="1200" dirty="0">
              <a:solidFill>
                <a:srgbClr val="000000"/>
              </a:solidFill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207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BE9E1D-58B2-9694-5B87-E2EDBC55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4584-5547-C2D5-2F3E-4E956EAA6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2814636"/>
            <a:ext cx="2468166" cy="18395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j-cs"/>
              </a:rPr>
              <a:t>FINAL THOUGHTS…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AB341-84AF-554F-5AAE-8E6FF20EDA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536" b="1"/>
          <a:stretch>
            <a:fillRect/>
          </a:stretch>
        </p:blipFill>
        <p:spPr>
          <a:xfrm>
            <a:off x="20" y="10"/>
            <a:ext cx="9143980" cy="278294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8F1679-ADFB-5E46-22B0-505BF502D15B}"/>
              </a:ext>
            </a:extLst>
          </p:cNvPr>
          <p:cNvSpPr txBox="1"/>
          <p:nvPr/>
        </p:nvSpPr>
        <p:spPr>
          <a:xfrm>
            <a:off x="3167986" y="2814637"/>
            <a:ext cx="5614060" cy="1839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ptos" panose="020B0004020202020204" pitchFamily="34" charset="0"/>
                <a:cs typeface="Aparajita" panose="02020603050405020304" pitchFamily="18" charset="0"/>
              </a:rPr>
              <a:t>What is one thing you will remember from today?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ptos" panose="020B0004020202020204" pitchFamily="34" charset="0"/>
              <a:cs typeface="Aparajita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ptos" panose="020B0004020202020204" pitchFamily="34" charset="0"/>
                <a:cs typeface="Aparajita" panose="02020603050405020304" pitchFamily="18" charset="0"/>
              </a:rPr>
              <a:t>What would you do if someone encouraged unsafe behaviour?</a:t>
            </a:r>
          </a:p>
        </p:txBody>
      </p:sp>
    </p:spTree>
    <p:extLst>
      <p:ext uri="{BB962C8B-B14F-4D97-AF65-F5344CB8AC3E}">
        <p14:creationId xmlns:p14="http://schemas.microsoft.com/office/powerpoint/2010/main" val="18448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BB54-65E0-0616-480C-82D91BF53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82B0D-41C1-E931-9F8E-A8D25E3E6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86939"/>
            <a:ext cx="9144000" cy="10608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B363AB-BAEC-5A37-ED2C-729C9F1B66B4}"/>
              </a:ext>
            </a:extLst>
          </p:cNvPr>
          <p:cNvSpPr txBox="1"/>
          <p:nvPr/>
        </p:nvSpPr>
        <p:spPr>
          <a:xfrm>
            <a:off x="193964" y="4257020"/>
            <a:ext cx="87560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It’s just not worth it!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EDA52-8146-B12B-5BED-2DEB19EF3FA9}"/>
              </a:ext>
            </a:extLst>
          </p:cNvPr>
          <p:cNvSpPr txBox="1"/>
          <p:nvPr/>
        </p:nvSpPr>
        <p:spPr>
          <a:xfrm>
            <a:off x="318655" y="791302"/>
            <a:ext cx="784167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✅ Is it safe?</a:t>
            </a:r>
          </a:p>
          <a:p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✅ Is it legal?</a:t>
            </a:r>
          </a:p>
          <a:p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✅ Can you guarantee no one will get hurt?</a:t>
            </a:r>
          </a:p>
          <a:p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✅ Would I be happy explaining this to my family tomorrow?</a:t>
            </a:r>
          </a:p>
          <a:p>
            <a:endParaRPr lang="en-GB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GB">
                <a:latin typeface="Segoe UI" panose="020B0502040204020203" pitchFamily="34" charset="0"/>
                <a:cs typeface="Segoe UI" panose="020B0502040204020203" pitchFamily="34" charset="0"/>
              </a:rPr>
              <a:t>✅ Would I be happy explaining this to my friend’s family tomorrow?</a:t>
            </a:r>
          </a:p>
          <a:p>
            <a:endParaRPr lang="en-GB" sz="2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200" dirty="0">
                <a:latin typeface="Segoe UI" panose="020B0502040204020203" pitchFamily="34" charset="0"/>
                <a:cs typeface="Segoe UI" panose="020B0502040204020203" pitchFamily="34" charset="0"/>
              </a:rPr>
              <a:t>If the answer is no to any of these, walk away 🚒🎆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C9E670-9380-CDD0-839A-57FAC3821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543"/>
            <a:ext cx="5015345" cy="526473"/>
          </a:xfrm>
        </p:spPr>
        <p:txBody>
          <a:bodyPr>
            <a:normAutofit/>
          </a:bodyPr>
          <a:lstStyle/>
          <a:p>
            <a:r>
              <a:rPr lang="en-GB" sz="250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STOP – THINK - CHOOSE</a:t>
            </a:r>
          </a:p>
        </p:txBody>
      </p:sp>
    </p:spTree>
    <p:extLst>
      <p:ext uri="{BB962C8B-B14F-4D97-AF65-F5344CB8AC3E}">
        <p14:creationId xmlns:p14="http://schemas.microsoft.com/office/powerpoint/2010/main" val="239067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THANK YOU FOR LISTENING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46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e7d7c-fc4c-4231-b7a9-c37f9919cd3c">
      <Terms xmlns="http://schemas.microsoft.com/office/infopath/2007/PartnerControls"/>
    </lcf76f155ced4ddcb4097134ff3c332f>
    <TaxCatchAll xmlns="5565a144-a2af-4fad-bc2f-cafb023fbe7b" xsi:nil="true"/>
    <SharedWithUsers xmlns="ab461f08-8869-4e05-9205-c876576b98df">
      <UserInfo>
        <DisplayName>Thomas Richardson</DisplayName>
        <AccountId>15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A01413D03A4140AE05944D5741F6EF" ma:contentTypeVersion="19" ma:contentTypeDescription="Create a new document." ma:contentTypeScope="" ma:versionID="cb5bdd89b25447a9951b7fe731422058">
  <xsd:schema xmlns:xsd="http://www.w3.org/2001/XMLSchema" xmlns:xs="http://www.w3.org/2001/XMLSchema" xmlns:p="http://schemas.microsoft.com/office/2006/metadata/properties" xmlns:ns2="e7de7d7c-fc4c-4231-b7a9-c37f9919cd3c" xmlns:ns3="ab461f08-8869-4e05-9205-c876576b98df" xmlns:ns4="5565a144-a2af-4fad-bc2f-cafb023fbe7b" targetNamespace="http://schemas.microsoft.com/office/2006/metadata/properties" ma:root="true" ma:fieldsID="7bb87512a2cde11553af9ed7e2d537d5" ns2:_="" ns3:_="" ns4:_="">
    <xsd:import namespace="e7de7d7c-fc4c-4231-b7a9-c37f9919cd3c"/>
    <xsd:import namespace="ab461f08-8869-4e05-9205-c876576b98df"/>
    <xsd:import namespace="5565a144-a2af-4fad-bc2f-cafb023fbe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e7d7c-fc4c-4231-b7a9-c37f9919c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69276cc-6f02-4328-8dd9-aefcde40ea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61f08-8869-4e05-9205-c876576b98d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5a144-a2af-4fad-bc2f-cafb023fbe7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39d164a8-1555-4ab6-be28-ee26890c1312}" ma:internalName="TaxCatchAll" ma:showField="CatchAllData" ma:web="ab461f08-8869-4e05-9205-c876576b98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D0A7EC-C704-457C-87EE-314E6A845C0B}">
  <ds:schemaRefs>
    <ds:schemaRef ds:uri="5565a144-a2af-4fad-bc2f-cafb023fbe7b"/>
    <ds:schemaRef ds:uri="ab461f08-8869-4e05-9205-c876576b98df"/>
    <ds:schemaRef ds:uri="e7de7d7c-fc4c-4231-b7a9-c37f9919cd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A667383-BB66-4876-9978-7AA33CDD34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721A87-3C8D-4357-BEA8-EE170A72FD1E}">
  <ds:schemaRefs>
    <ds:schemaRef ds:uri="5565a144-a2af-4fad-bc2f-cafb023fbe7b"/>
    <ds:schemaRef ds:uri="ab461f08-8869-4e05-9205-c876576b98df"/>
    <ds:schemaRef ds:uri="e7de7d7c-fc4c-4231-b7a9-c37f9919cd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478</Words>
  <Application>Microsoft Office PowerPoint</Application>
  <PresentationFormat>On-screen Show (16:9)</PresentationFormat>
  <Paragraphs>70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Choices &amp; Consequences   Reinforcement Session </vt:lpstr>
      <vt:lpstr>RECAP</vt:lpstr>
      <vt:lpstr>REFLECTION…</vt:lpstr>
      <vt:lpstr>Deliberate Fires </vt:lpstr>
      <vt:lpstr>True or False?</vt:lpstr>
      <vt:lpstr>True or False?</vt:lpstr>
      <vt:lpstr>FINAL THOUGHTS…</vt:lpstr>
      <vt:lpstr>STOP – THINK - CHOOSE</vt:lpstr>
      <vt:lpstr>THANK YOU FOR LISTENING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TWFRS MRU</dc:creator>
  <cp:lastModifiedBy>Sarah Schofield</cp:lastModifiedBy>
  <cp:revision>7</cp:revision>
  <dcterms:created xsi:type="dcterms:W3CDTF">2021-06-09T08:03:59Z</dcterms:created>
  <dcterms:modified xsi:type="dcterms:W3CDTF">2026-09-29T13:24:10Z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0x010100E5A01413D03A4140AE05944D5741F6EF</vt:lpwstr>
  </property>
  <property fmtid="{D5CDD505-2E9C-101B-9397-08002B2CF9AE}" pid="3" name="MediaServiceImageTags">
    <vt:lpwstr/>
  </property>
</Properties>
</file>